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2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97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5A63-9E27-40EB-AE0A-81355C66FCD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881-6FB9-407C-8017-0F9B0F50B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5A63-9E27-40EB-AE0A-81355C66FCD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881-6FB9-407C-8017-0F9B0F50B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5A63-9E27-40EB-AE0A-81355C66FCD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881-6FB9-407C-8017-0F9B0F50B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5A63-9E27-40EB-AE0A-81355C66FCD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881-6FB9-407C-8017-0F9B0F50B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5A63-9E27-40EB-AE0A-81355C66FCD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881-6FB9-407C-8017-0F9B0F50B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5A63-9E27-40EB-AE0A-81355C66FCD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881-6FB9-407C-8017-0F9B0F50B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5A63-9E27-40EB-AE0A-81355C66FCD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881-6FB9-407C-8017-0F9B0F50B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5A63-9E27-40EB-AE0A-81355C66FCD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881-6FB9-407C-8017-0F9B0F50B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5A63-9E27-40EB-AE0A-81355C66FCD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881-6FB9-407C-8017-0F9B0F50B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5A63-9E27-40EB-AE0A-81355C66FCD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881-6FB9-407C-8017-0F9B0F50B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5A63-9E27-40EB-AE0A-81355C66FCD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881-6FB9-407C-8017-0F9B0F50B1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5A63-9E27-40EB-AE0A-81355C66FCD2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53881-6FB9-407C-8017-0F9B0F50B1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7.png"/><Relationship Id="rId4" Type="http://schemas.openxmlformats.org/officeDocument/2006/relationships/slide" Target="slide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8.png"/><Relationship Id="rId4" Type="http://schemas.openxmlformats.org/officeDocument/2006/relationships/slide" Target="slide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9.png"/><Relationship Id="rId4" Type="http://schemas.openxmlformats.org/officeDocument/2006/relationships/slide" Target="slide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10.png"/><Relationship Id="rId4" Type="http://schemas.openxmlformats.org/officeDocument/2006/relationships/slide" Target="slide3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11.png"/><Relationship Id="rId4" Type="http://schemas.openxmlformats.org/officeDocument/2006/relationships/slide" Target="slide3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12.png"/><Relationship Id="rId4" Type="http://schemas.openxmlformats.org/officeDocument/2006/relationships/slide" Target="slide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13.png"/><Relationship Id="rId4" Type="http://schemas.openxmlformats.org/officeDocument/2006/relationships/slide" Target="slide3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14.png"/><Relationship Id="rId4" Type="http://schemas.openxmlformats.org/officeDocument/2006/relationships/slide" Target="slide3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15.png"/><Relationship Id="rId4" Type="http://schemas.openxmlformats.org/officeDocument/2006/relationships/slide" Target="slide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16.png"/><Relationship Id="rId4" Type="http://schemas.openxmlformats.org/officeDocument/2006/relationships/slide" Target="slide3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17.png"/><Relationship Id="rId4" Type="http://schemas.openxmlformats.org/officeDocument/2006/relationships/slide" Target="slide3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18.png"/><Relationship Id="rId4" Type="http://schemas.openxmlformats.org/officeDocument/2006/relationships/slide" Target="slide3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1.xml"/><Relationship Id="rId18" Type="http://schemas.openxmlformats.org/officeDocument/2006/relationships/slide" Target="slide8.xml"/><Relationship Id="rId3" Type="http://schemas.openxmlformats.org/officeDocument/2006/relationships/slide" Target="slide9.xml"/><Relationship Id="rId7" Type="http://schemas.openxmlformats.org/officeDocument/2006/relationships/slide" Target="slide10.xml"/><Relationship Id="rId12" Type="http://schemas.openxmlformats.org/officeDocument/2006/relationships/slide" Target="slide16.xml"/><Relationship Id="rId17" Type="http://schemas.openxmlformats.org/officeDocument/2006/relationships/slide" Target="slide22.xml"/><Relationship Id="rId2" Type="http://schemas.openxmlformats.org/officeDocument/2006/relationships/slide" Target="slide4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5" Type="http://schemas.openxmlformats.org/officeDocument/2006/relationships/slide" Target="slide18.xml"/><Relationship Id="rId15" Type="http://schemas.openxmlformats.org/officeDocument/2006/relationships/slide" Target="slide12.xml"/><Relationship Id="rId10" Type="http://schemas.openxmlformats.org/officeDocument/2006/relationships/slide" Target="slide6.xml"/><Relationship Id="rId19" Type="http://schemas.openxmlformats.org/officeDocument/2006/relationships/slide" Target="slide13.xml"/><Relationship Id="rId4" Type="http://schemas.openxmlformats.org/officeDocument/2006/relationships/slide" Target="slide14.xml"/><Relationship Id="rId9" Type="http://schemas.openxmlformats.org/officeDocument/2006/relationships/slide" Target="slide20.xml"/><Relationship Id="rId14" Type="http://schemas.openxmlformats.org/officeDocument/2006/relationships/slide" Target="slide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1.png"/><Relationship Id="rId4" Type="http://schemas.openxmlformats.org/officeDocument/2006/relationships/slide" Target="slide1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2.png"/><Relationship Id="rId4" Type="http://schemas.openxmlformats.org/officeDocument/2006/relationships/slide" Target="slide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4.png"/><Relationship Id="rId4" Type="http://schemas.openxmlformats.org/officeDocument/2006/relationships/slide" Target="slide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5.png"/><Relationship Id="rId4" Type="http://schemas.openxmlformats.org/officeDocument/2006/relationships/slide" Target="slide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6.png"/><Relationship Id="rId4" Type="http://schemas.openxmlformats.org/officeDocument/2006/relationships/slide" Target="slide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Игра «МАТЕМАТИК – БИЗНЕСМЕН».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 математики: Федотова Ольга Алексеевна</a:t>
            </a:r>
          </a:p>
          <a:p>
            <a:r>
              <a:rPr lang="ru-RU" dirty="0" smtClean="0"/>
              <a:t>2016-2017 </a:t>
            </a:r>
          </a:p>
          <a:p>
            <a:r>
              <a:rPr lang="ru-RU" dirty="0" smtClean="0"/>
              <a:t>МБОУ СОШ № 27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2 вопрос (100 руб.)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800" b="1" dirty="0" smtClean="0"/>
              <a:t>Бизнесмен положил в банк 1 000 000 р. Через год он забрал из банка 150 000 р. Сколько % составила прибыль?</a:t>
            </a:r>
          </a:p>
          <a:p>
            <a:pPr>
              <a:buNone/>
            </a:pPr>
            <a:r>
              <a:rPr lang="ru-RU" sz="2000" b="1" dirty="0" smtClean="0">
                <a:hlinkClick r:id="rId3" action="ppaction://hlinksldjump"/>
              </a:rPr>
              <a:t>Задания</a:t>
            </a:r>
            <a:r>
              <a:rPr lang="ru-RU" sz="2000" b="1" dirty="0" smtClean="0"/>
              <a:t>                                                                                         </a:t>
            </a:r>
            <a:r>
              <a:rPr lang="ru-RU" sz="2000" b="1" dirty="0" smtClean="0">
                <a:hlinkClick r:id="rId4" action="ppaction://hlinksldjump"/>
              </a:rPr>
              <a:t>ответ</a:t>
            </a:r>
            <a:endParaRPr lang="ru-RU" sz="20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436096" y="566124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60)">
                                      <p:cBhvr>
                                        <p:cTn id="6" dur="157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3 вопрос ( 100 руб.)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Допустим, что выручка от продажи продукции, выпускаемой неким предприятием, составила 50 000 р. При этом было израсходовано: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3717032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 сырье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 тыс.руб.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На топливо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1,5 тыс.руб.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Заработанная плата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14,5 тыс.руб.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Кредиты, налоги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4,5 тыс.руб.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Итого: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40,5 тыс.руб.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949280"/>
            <a:ext cx="8100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Какова прибыль предприятия и его                   </a:t>
            </a:r>
            <a:r>
              <a:rPr lang="ru-RU" sz="2400" b="1" dirty="0" err="1" smtClean="0"/>
              <a:t>рентабельность</a:t>
            </a:r>
            <a:r>
              <a:rPr lang="ru-RU" dirty="0" err="1" smtClean="0"/>
              <a:t>?</a:t>
            </a:r>
            <a:r>
              <a:rPr lang="ru-RU" b="1" dirty="0" err="1" smtClean="0">
                <a:hlinkClick r:id="rId3" action="ppaction://hlinksldjump"/>
              </a:rPr>
              <a:t>задания</a:t>
            </a:r>
            <a:r>
              <a:rPr lang="ru-RU" b="1" dirty="0" smtClean="0"/>
              <a:t>                  </a:t>
            </a:r>
            <a:r>
              <a:rPr lang="ru-RU" b="1" dirty="0" smtClean="0">
                <a:solidFill>
                  <a:srgbClr val="0070C0"/>
                </a:solidFill>
                <a:hlinkClick r:id="rId4" action="ppaction://hlinksldjump"/>
              </a:rPr>
              <a:t>ответ</a:t>
            </a:r>
            <a:r>
              <a:rPr lang="ru-RU" b="1" dirty="0" smtClean="0"/>
              <a:t>                   </a:t>
            </a:r>
            <a:endParaRPr lang="ru-RU" b="1" dirty="0"/>
          </a:p>
        </p:txBody>
      </p:sp>
      <p:pic>
        <p:nvPicPr>
          <p:cNvPr id="6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44408" y="616530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60)">
                                      <p:cBhvr>
                                        <p:cTn id="6" dur="1574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F2E92"/>
                </a:solidFill>
              </a:rPr>
              <a:t>4вопрос (100руб.)</a:t>
            </a:r>
            <a:endParaRPr lang="ru-RU" b="1" dirty="0">
              <a:solidFill>
                <a:srgbClr val="3F2E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Бабуля продавала на рынке щенка. Мимо шли 3 парня, собрали по 100р. И купили его за 300р. Парни ушли, а бабуля подумала, что продала щенка очень дорого. Она попросила мальчика догнать парней и вернуть им 50 р. Мальчик подумал: «А как же парни разделят между собой эти деньги? Отдам я им 30р., а себе возьму 20р.». Так он и сделал. Получилось, что каждые парень заплатил по 90р., т.е. вместе они отдали 270р., 20р. Осталось у мальчика, т.е. всего 290р. Куда делись 10р.?</a:t>
            </a:r>
          </a:p>
          <a:p>
            <a:pPr>
              <a:buNone/>
            </a:pPr>
            <a:r>
              <a:rPr lang="ru-RU" sz="2600" b="1" dirty="0" smtClean="0">
                <a:hlinkClick r:id="rId3" action="ppaction://hlinksldjump"/>
              </a:rPr>
              <a:t>Задания</a:t>
            </a:r>
            <a:r>
              <a:rPr lang="ru-RU" sz="2600" b="1" dirty="0" smtClean="0"/>
              <a:t>                                                                         </a:t>
            </a:r>
            <a:r>
              <a:rPr lang="ru-RU" sz="2600" b="1" dirty="0" smtClean="0">
                <a:hlinkClick r:id="rId4" action="ppaction://hlinksldjump"/>
              </a:rPr>
              <a:t>ответ</a:t>
            </a:r>
            <a:endParaRPr lang="ru-RU" sz="26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940152" y="623731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60)">
                                      <p:cBhvr>
                                        <p:cTn id="6" dur="157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F2E92"/>
                </a:solidFill>
              </a:rPr>
              <a:t>5 вопрос (100 руб.)</a:t>
            </a:r>
            <a:endParaRPr lang="ru-RU" b="1" dirty="0">
              <a:solidFill>
                <a:srgbClr val="3F2E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dirty="0" smtClean="0"/>
              <a:t>Два мальчика решили купить книгу. Одному из них не хватало 5 р., а второму – 1р. Они сложили деньги, но их все равно не хватало. Сколько стоила книга?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hlinkClick r:id="rId3" action="ppaction://hlinksldjump"/>
              </a:rPr>
              <a:t>задания</a:t>
            </a:r>
            <a:r>
              <a:rPr lang="ru-RU" b="1" dirty="0" smtClean="0"/>
              <a:t>                                                 </a:t>
            </a:r>
            <a:r>
              <a:rPr lang="ru-RU" b="1" dirty="0" smtClean="0">
                <a:hlinkClick r:id="rId4" action="ppaction://hlinksldjump"/>
              </a:rPr>
              <a:t>ответ</a:t>
            </a:r>
            <a:endParaRPr lang="ru-RU" sz="48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868144" y="587727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60)">
                                      <p:cBhvr>
                                        <p:cTn id="6" dur="157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 вопрос (150 руб.)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b="1" dirty="0" smtClean="0"/>
              <a:t>Отец обещал сыну за каждую правильно решенную задачу бросать в копилку по 12 р., а за каждую неправильно решенную задачу сын должен возвращать отцу по 10 р. После того как было решено 20 задач, у сына в копилке оказалось 86 р. Сколько задач сын решил правильно, а сколько неправильно?</a:t>
            </a:r>
          </a:p>
          <a:p>
            <a:pPr>
              <a:buNone/>
            </a:pPr>
            <a:r>
              <a:rPr lang="ru-RU" sz="4000" b="1" dirty="0" smtClean="0">
                <a:hlinkClick r:id="rId3" action="ppaction://hlinksldjump"/>
              </a:rPr>
              <a:t>Задания</a:t>
            </a:r>
            <a:r>
              <a:rPr lang="ru-RU" sz="4000" b="1" dirty="0" smtClean="0"/>
              <a:t>                                         </a:t>
            </a:r>
            <a:r>
              <a:rPr lang="ru-RU" sz="4000" b="1" dirty="0" smtClean="0">
                <a:hlinkClick r:id="rId4" action="ppaction://hlinksldjump"/>
              </a:rPr>
              <a:t>ответ</a:t>
            </a:r>
            <a:endParaRPr lang="ru-RU" sz="40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16416" y="573325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90000"/>
                                  </p:stCondLst>
                                  <p:childTnLst>
                                    <p:cmd type="call" cmd="playFrom(9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вопрос (150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Вы продаете лимонад. Затраты на производство и реализацию 1 стакана лимонада составляет 30 к. По цене 60 к. можно реализовать 130 стаканов  вдень, а по цене 50 к. – 200 стаканов. Какую цену вы должны назначить, если хотите получить больше прибыли?</a:t>
            </a:r>
          </a:p>
          <a:p>
            <a:pPr>
              <a:buNone/>
            </a:pPr>
            <a:r>
              <a:rPr lang="ru-RU" b="1" dirty="0" smtClean="0">
                <a:hlinkClick r:id="rId3" action="ppaction://hlinksldjump"/>
              </a:rPr>
              <a:t>Задания</a:t>
            </a:r>
            <a:r>
              <a:rPr lang="ru-RU" b="1" dirty="0" smtClean="0"/>
              <a:t>                                            </a:t>
            </a:r>
            <a:r>
              <a:rPr lang="ru-RU" b="1" dirty="0" smtClean="0">
                <a:hlinkClick r:id="rId4" action="ppaction://hlinksldjump"/>
              </a:rPr>
              <a:t>ответ</a:t>
            </a:r>
            <a:endParaRPr lang="ru-RU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88424" y="573325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90000"/>
                                  </p:stCondLst>
                                  <p:childTnLst>
                                    <p:cmd type="call" cmd="playFrom(9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вопрос (150 руб.)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hlinkClick r:id="rId3" action="ppaction://hlinksldjump"/>
              </a:rPr>
              <a:t>задания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hlinkClick r:id="rId4" action="ppaction://hlinksldjump"/>
              </a:rPr>
              <a:t>ответ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001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Девочка решила помочь маме, приготовив ужин: сделать салат, картофельное пюре и котлеты. До прихода мамы оставался 1 час. Девочка знала, что приготовление отнимает разное время.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8" y="3717033"/>
          <a:ext cx="8640960" cy="1368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997939">
                <a:tc>
                  <a:txBody>
                    <a:bodyPr/>
                    <a:lstStyle/>
                    <a:p>
                      <a:r>
                        <a:rPr lang="ru-RU" dirty="0" smtClean="0"/>
                        <a:t>Мытье овощей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Резка овощей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Очистка картофеля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Варка </a:t>
                      </a:r>
                      <a:r>
                        <a:rPr lang="ru-RU" sz="1600" dirty="0" err="1" smtClean="0"/>
                        <a:t>картофе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Пригот</a:t>
                      </a:r>
                      <a:r>
                        <a:rPr lang="ru-RU" dirty="0" smtClean="0"/>
                        <a:t> пюре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Пригот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котлет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Жарка котлет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Накрыв.стол</a:t>
                      </a:r>
                      <a:endParaRPr lang="ru-RU" dirty="0"/>
                    </a:p>
                  </a:txBody>
                  <a:tcPr/>
                </a:tc>
              </a:tr>
              <a:tr h="370212">
                <a:tc>
                  <a:txBody>
                    <a:bodyPr/>
                    <a:lstStyle/>
                    <a:p>
                      <a:r>
                        <a:rPr lang="ru-RU" dirty="0" smtClean="0"/>
                        <a:t>10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r>
                        <a:rPr lang="ru-RU" baseline="0" dirty="0" smtClean="0"/>
                        <a:t>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мин.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30120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Итого 2 часа.</a:t>
            </a:r>
          </a:p>
          <a:p>
            <a:r>
              <a:rPr lang="ru-RU" sz="2400" b="1" dirty="0" smtClean="0"/>
              <a:t>Но у девочки был всего 1 час. В какой последовательности она должна готовить ужин, чтобы он был готов к приходу мамы?</a:t>
            </a:r>
            <a:endParaRPr lang="ru-RU" sz="2400" b="1" dirty="0"/>
          </a:p>
        </p:txBody>
      </p:sp>
      <p:pic>
        <p:nvPicPr>
          <p:cNvPr id="6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9525" y="645333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90000"/>
                                  </p:stCondLst>
                                  <p:childTnLst>
                                    <p:cmd type="call" cmd="playFrom(9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вопрос (150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/>
              <a:t>У четырех братьев 45 р. Если деньги первого увеличить на 2 р., а деньги второго уменьшить на  2 р., у третьего увеличить вдвое, а у четвертого уменьшить вдвое, то у всех братьев денег окажется поровну. Сколько денег у каждого?</a:t>
            </a:r>
          </a:p>
          <a:p>
            <a:pPr>
              <a:buNone/>
            </a:pPr>
            <a:r>
              <a:rPr lang="ru-RU" b="1" dirty="0" smtClean="0">
                <a:hlinkClick r:id="rId3" action="ppaction://hlinksldjump"/>
              </a:rPr>
              <a:t>Задания</a:t>
            </a:r>
            <a:r>
              <a:rPr lang="ru-RU" b="1" dirty="0" smtClean="0"/>
              <a:t>                                                   </a:t>
            </a:r>
            <a:r>
              <a:rPr lang="ru-RU" b="1" dirty="0" smtClean="0">
                <a:hlinkClick r:id="rId4" action="ppaction://hlinksldjump"/>
              </a:rPr>
              <a:t>ответ</a:t>
            </a:r>
            <a:endParaRPr lang="ru-RU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60432" y="558924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90000"/>
                                  </p:stCondLst>
                                  <p:childTnLst>
                                    <p:cmd type="call" cmd="playFrom(9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1 вопрос (200 руб.)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dirty="0" smtClean="0"/>
              <a:t>    У вашего банка есть несколько вариантов использования денег: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4000" b="1" dirty="0" smtClean="0"/>
              <a:t>Вложить 80р. И получить 100р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4000" b="1" dirty="0" smtClean="0"/>
              <a:t>Вложить 20р. И получить 30р.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4000" b="1" dirty="0" smtClean="0"/>
              <a:t>Вложить 100р и получить 140р.</a:t>
            </a:r>
          </a:p>
          <a:p>
            <a:pPr marL="514350" indent="-514350">
              <a:buNone/>
            </a:pPr>
            <a:r>
              <a:rPr lang="ru-RU" sz="4000" b="1" dirty="0" smtClean="0"/>
              <a:t>    Какой вариант вы выберете?</a:t>
            </a:r>
          </a:p>
          <a:p>
            <a:pPr marL="514350" indent="-514350">
              <a:buNone/>
            </a:pPr>
            <a:r>
              <a:rPr lang="ru-RU" sz="4000" b="1" dirty="0" smtClean="0">
                <a:hlinkClick r:id="rId3" action="ppaction://hlinksldjump"/>
              </a:rPr>
              <a:t>Задания</a:t>
            </a:r>
            <a:r>
              <a:rPr lang="ru-RU" sz="4000" b="1" dirty="0" smtClean="0"/>
              <a:t>                                        </a:t>
            </a:r>
            <a:r>
              <a:rPr lang="ru-RU" sz="4000" b="1" dirty="0" smtClean="0">
                <a:hlinkClick r:id="rId4" action="ppaction://hlinksldjump"/>
              </a:rPr>
              <a:t>ответ</a:t>
            </a:r>
            <a:endParaRPr lang="ru-RU" sz="40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04448" y="472514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20000"/>
                                  </p:stCondLst>
                                  <p:childTnLst>
                                    <p:cmd type="call" cmd="playFrom(12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1 вопрос (50руб)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00B050"/>
                </a:solidFill>
              </a:rPr>
              <a:t>30 рублей</a:t>
            </a:r>
          </a:p>
          <a:p>
            <a:pPr algn="r">
              <a:buNone/>
            </a:pPr>
            <a:r>
              <a:rPr lang="ru-RU" sz="2400" b="1" dirty="0" smtClean="0">
                <a:solidFill>
                  <a:srgbClr val="00B050"/>
                </a:solidFill>
                <a:hlinkClick r:id="rId2" action="ppaction://hlinksldjump"/>
              </a:rPr>
              <a:t>задания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064896" cy="62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 игры.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61662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Выбрать управляющих банками, которые имеют право принимать окончательное  решение по данному вопросу.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Стартовый капитал каждого банка – 1000 рублей.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Каждому банку предлагается по очереди выбрать задание стоимостью от 50 рублей до 200 рублей.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Если команда, представляющая данный банк, дает правильный ответ, то ее капитал увеличивается на стоимость задания.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Если ответ неправильный, то капитал уменьшается на:</a:t>
            </a:r>
          </a:p>
          <a:p>
            <a:pPr marL="514350" indent="-514350">
              <a:buFont typeface="+mj-lt"/>
              <a:buAutoNum type="alphaLcParenR"/>
            </a:pPr>
            <a:r>
              <a:rPr lang="ru-RU" b="1" dirty="0" smtClean="0"/>
              <a:t>50% стоимости задания, если другой банк не сможет дать правильный ответ;</a:t>
            </a:r>
          </a:p>
          <a:p>
            <a:pPr marL="514350" indent="-514350">
              <a:buFont typeface="+mj-lt"/>
              <a:buAutoNum type="alphaLcParenR"/>
            </a:pPr>
            <a:r>
              <a:rPr lang="ru-RU" b="1" dirty="0" smtClean="0"/>
              <a:t>100% стоимости задания, если другой банк дает правильный ответ, а команда, представляющая этот банк получает прибавку к своему капиталу, равную 100% стоимости задания.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b="1" dirty="0" smtClean="0"/>
              <a:t>Команда может продать свое задание банку по взаимному согласию, при решении задания ее капитал увеличивается на стоимость задания.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b="1" dirty="0" smtClean="0"/>
              <a:t>Время на обдумывание задания представляется в зависимости от его сложности.</a:t>
            </a:r>
          </a:p>
          <a:p>
            <a:pPr marL="514350" indent="-514350">
              <a:buNone/>
            </a:pPr>
            <a:endParaRPr lang="ru-RU" b="1" dirty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5661248"/>
          <a:ext cx="684076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</a:tblGrid>
              <a:tr h="63327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Стоимость задания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200</a:t>
                      </a:r>
                      <a:endParaRPr lang="ru-RU" b="1" dirty="0"/>
                    </a:p>
                  </a:txBody>
                  <a:tcPr/>
                </a:tc>
              </a:tr>
              <a:tr h="2617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Время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30 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мин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1мин 30 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 мин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2 вопрос (200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57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5400" b="1" dirty="0" smtClean="0"/>
              <a:t>В ваш банк положили </a:t>
            </a:r>
          </a:p>
          <a:p>
            <a:pPr>
              <a:buNone/>
            </a:pPr>
            <a:r>
              <a:rPr lang="ru-RU" sz="5400" b="1" dirty="0" smtClean="0"/>
              <a:t>500 000р. Под 10% годовых. Какую сумму денег вы сможете отдать обратно через полгода?</a:t>
            </a:r>
          </a:p>
          <a:p>
            <a:pPr>
              <a:buNone/>
            </a:pPr>
            <a:r>
              <a:rPr lang="ru-RU" b="1" dirty="0" smtClean="0">
                <a:hlinkClick r:id="rId3" action="ppaction://hlinksldjump"/>
              </a:rPr>
              <a:t>задания</a:t>
            </a:r>
            <a:r>
              <a:rPr lang="ru-RU" b="1" dirty="0" smtClean="0"/>
              <a:t>                                                   </a:t>
            </a:r>
            <a:r>
              <a:rPr lang="ru-RU" b="1" dirty="0" smtClean="0">
                <a:hlinkClick r:id="rId4" action="ppaction://hlinksldjump"/>
              </a:rPr>
              <a:t>ответ</a:t>
            </a:r>
            <a:endParaRPr lang="ru-RU" b="1" dirty="0" smtClean="0"/>
          </a:p>
          <a:p>
            <a:pPr>
              <a:buNone/>
            </a:pPr>
            <a:endParaRPr lang="ru-RU" sz="54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60432" y="558924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120000"/>
                                  </p:stCondLst>
                                  <p:childTnLst>
                                    <p:cmd type="call" cmd="playFrom(12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3</a:t>
            </a:r>
            <a:r>
              <a:rPr lang="ru-RU" b="1" dirty="0" smtClean="0">
                <a:solidFill>
                  <a:srgbClr val="C00000"/>
                </a:solidFill>
              </a:rPr>
              <a:t> вопрос (200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   В ваш банк положили 500 000р. Под 10% годовых. Какую сумму денег вы сможете отдать обратно через 5 лет?</a:t>
            </a:r>
          </a:p>
          <a:p>
            <a:pPr>
              <a:buNone/>
            </a:pPr>
            <a:r>
              <a:rPr lang="ru-RU" sz="4000" b="1" dirty="0" smtClean="0">
                <a:hlinkClick r:id="rId3" action="ppaction://hlinksldjump"/>
              </a:rPr>
              <a:t>Задания</a:t>
            </a:r>
            <a:r>
              <a:rPr lang="ru-RU" sz="4000" b="1" dirty="0" smtClean="0"/>
              <a:t>                                   </a:t>
            </a:r>
            <a:r>
              <a:rPr lang="ru-RU" sz="4000" b="1" dirty="0" smtClean="0">
                <a:hlinkClick r:id="rId4" action="ppaction://hlinksldjump"/>
              </a:rPr>
              <a:t>ответ</a:t>
            </a:r>
            <a:endParaRPr lang="ru-RU" sz="40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60432" y="602128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20000"/>
                                  </p:stCondLst>
                                  <p:childTnLst>
                                    <p:cmd type="call" cmd="playFrom(12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4</a:t>
            </a:r>
            <a:r>
              <a:rPr lang="ru-RU" b="1" dirty="0" smtClean="0">
                <a:solidFill>
                  <a:srgbClr val="C00000"/>
                </a:solidFill>
              </a:rPr>
              <a:t> вопрос (200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20688"/>
            <a:ext cx="8280920" cy="6048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   Фермер продает лошадь по числу подкованных гвоздей, которых у нее 16. За первый гвоздь он просит 10 р., за второй – 20р., за третий – 40р. И т.д., т.е. за каждый следующий гвоздь вдвое </a:t>
            </a:r>
            <a:r>
              <a:rPr lang="ru-RU" sz="4000" b="1" dirty="0"/>
              <a:t>б</a:t>
            </a:r>
            <a:r>
              <a:rPr lang="ru-RU" sz="4000" b="1" dirty="0" smtClean="0"/>
              <a:t>ольше, чем за предыдущий. Спрашивается, во сколько  фермер оценивает лошадь?</a:t>
            </a:r>
          </a:p>
          <a:p>
            <a:pPr>
              <a:buNone/>
            </a:pPr>
            <a:r>
              <a:rPr lang="ru-RU" sz="4000" b="1" dirty="0" smtClean="0">
                <a:hlinkClick r:id="rId3" action="ppaction://hlinksldjump"/>
              </a:rPr>
              <a:t>Задания</a:t>
            </a:r>
            <a:r>
              <a:rPr lang="ru-RU" sz="4000" b="1" dirty="0" smtClean="0"/>
              <a:t>                               </a:t>
            </a:r>
            <a:r>
              <a:rPr lang="ru-RU" sz="4000" b="1" dirty="0" smtClean="0">
                <a:hlinkClick r:id="rId4" action="ppaction://hlinksldjump"/>
              </a:rPr>
              <a:t>ответ</a:t>
            </a:r>
            <a:endParaRPr lang="ru-RU" sz="4000" b="1" dirty="0" smtClean="0"/>
          </a:p>
          <a:p>
            <a:pPr>
              <a:buNone/>
            </a:pPr>
            <a:endParaRPr lang="ru-RU" sz="40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16416" y="645333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20000"/>
                                  </p:stCondLst>
                                  <p:childTnLst>
                                    <p:cmd type="call" cmd="playFrom(12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2 вопрос ( 50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Никто</a:t>
            </a:r>
          </a:p>
          <a:p>
            <a:pPr algn="ctr">
              <a:buNone/>
            </a:pP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6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hlinkClick r:id="rId2" action="ppaction://hlinksldjump"/>
              </a:rPr>
              <a:t>задания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3 вопрос (50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chemeClr val="tx2">
                    <a:lumMod val="75000"/>
                  </a:schemeClr>
                </a:solidFill>
              </a:rPr>
              <a:t> 605 франков</a:t>
            </a:r>
          </a:p>
          <a:p>
            <a:pPr algn="ctr">
              <a:buNone/>
            </a:pPr>
            <a:endParaRPr lang="ru-RU" sz="8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hlinkClick r:id="rId2" action="ppaction://hlinksldjump"/>
              </a:rPr>
              <a:t>задания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4 вопрос (50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8800" b="1" dirty="0" smtClean="0">
                <a:solidFill>
                  <a:srgbClr val="3F2E92"/>
                </a:solidFill>
              </a:rPr>
              <a:t>200 рублей</a:t>
            </a:r>
            <a:endParaRPr lang="ru-RU" sz="8800" b="1" dirty="0">
              <a:solidFill>
                <a:srgbClr val="3F2E92"/>
              </a:solidFill>
            </a:endParaRPr>
          </a:p>
          <a:p>
            <a:pPr algn="ctr">
              <a:buNone/>
            </a:pPr>
            <a:endParaRPr lang="ru-RU" sz="8800" b="1" dirty="0" smtClean="0">
              <a:solidFill>
                <a:srgbClr val="3F2E92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3F2E92"/>
                </a:solidFill>
                <a:hlinkClick r:id="rId2" action="ppaction://hlinksldjump"/>
              </a:rPr>
              <a:t>задания</a:t>
            </a:r>
            <a:endParaRPr lang="ru-RU" sz="4000" b="1" dirty="0">
              <a:solidFill>
                <a:srgbClr val="3F2E92"/>
              </a:solidFill>
            </a:endParaRPr>
          </a:p>
          <a:p>
            <a:pPr algn="ctr">
              <a:buNone/>
            </a:pPr>
            <a:endParaRPr lang="ru-RU" sz="8800" b="1" dirty="0">
              <a:solidFill>
                <a:srgbClr val="3F2E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5 вопрос (50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800" b="1" dirty="0" smtClean="0">
                <a:solidFill>
                  <a:srgbClr val="3F2E92"/>
                </a:solidFill>
              </a:rPr>
              <a:t>Всего их было трое: дед, сын, внук. Дед дал сыну 150 р., сын дал своему сыну(внуку) 100р., а у сына 50 р., а вместе 150р.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3F2E92"/>
                </a:solidFill>
                <a:hlinkClick r:id="rId2" action="ppaction://hlinksldjump"/>
              </a:rPr>
              <a:t>задания</a:t>
            </a:r>
            <a:endParaRPr lang="ru-RU" sz="4800" b="1" dirty="0">
              <a:solidFill>
                <a:srgbClr val="3F2E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F2E92"/>
                </a:solidFill>
              </a:rPr>
              <a:t>1 вопрос (100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3F2E92"/>
                </a:solidFill>
              </a:rPr>
              <a:t>     в первый день</a:t>
            </a:r>
          </a:p>
          <a:p>
            <a:pPr algn="ctr">
              <a:buNone/>
            </a:pPr>
            <a:endParaRPr lang="ru-RU" sz="7200" b="1" dirty="0">
              <a:solidFill>
                <a:srgbClr val="3F2E92"/>
              </a:solidFill>
            </a:endParaRPr>
          </a:p>
          <a:p>
            <a:pPr algn="ctr">
              <a:buNone/>
            </a:pPr>
            <a:endParaRPr lang="ru-RU" sz="7200" b="1" dirty="0" smtClean="0">
              <a:solidFill>
                <a:srgbClr val="3F2E92"/>
              </a:solidFill>
            </a:endParaRPr>
          </a:p>
          <a:p>
            <a:pPr algn="ctr">
              <a:buNone/>
            </a:pPr>
            <a:r>
              <a:rPr lang="ru-RU" sz="7200" b="1" dirty="0" smtClean="0">
                <a:solidFill>
                  <a:srgbClr val="3F2E92"/>
                </a:solidFill>
                <a:hlinkClick r:id="rId2" action="ppaction://hlinksldjump"/>
              </a:rPr>
              <a:t>задания</a:t>
            </a:r>
            <a:endParaRPr lang="ru-RU" sz="7200" b="1" dirty="0">
              <a:solidFill>
                <a:srgbClr val="3F2E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2 вопрос (100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7030A0"/>
                </a:solidFill>
              </a:rPr>
              <a:t> 50%</a:t>
            </a:r>
          </a:p>
          <a:p>
            <a:pPr algn="ctr">
              <a:buNone/>
            </a:pPr>
            <a:endParaRPr lang="ru-RU" sz="9600" b="1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900" b="1" dirty="0" smtClean="0">
                <a:solidFill>
                  <a:srgbClr val="7030A0"/>
                </a:solidFill>
                <a:hlinkClick r:id="rId2" action="ppaction://hlinksldjump"/>
              </a:rPr>
              <a:t>задания</a:t>
            </a:r>
            <a:endParaRPr lang="ru-RU" sz="39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3 вопрос ( 100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/>
              <a:t>Прибыль 9,5 тыс.руб.</a:t>
            </a:r>
          </a:p>
          <a:p>
            <a:pPr>
              <a:buNone/>
            </a:pPr>
            <a:r>
              <a:rPr lang="ru-RU" sz="3600" b="1" dirty="0" smtClean="0"/>
              <a:t>Рентабельность 9,5 : 40,5 * 100%=23,5%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>
                <a:hlinkClick r:id="rId2" action="ppaction://hlinksldjump"/>
              </a:rPr>
              <a:t>задания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692150"/>
          <a:ext cx="8218488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622"/>
                <a:gridCol w="2054622"/>
                <a:gridCol w="2054622"/>
                <a:gridCol w="20546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/>
                        <a:t>50 р.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/>
                        <a:t>100р.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/>
                        <a:t>150р.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/>
                        <a:t>200р.</a:t>
                      </a:r>
                      <a:endParaRPr lang="ru-RU" sz="6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2" action="ppaction://hlinksldjump"/>
                        </a:rPr>
                        <a:t>1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3" action="ppaction://hlinksldjump"/>
                        </a:rPr>
                        <a:t>1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4" action="ppaction://hlinksldjump"/>
                        </a:rPr>
                        <a:t>1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5" action="ppaction://hlinksldjump"/>
                        </a:rPr>
                        <a:t>1</a:t>
                      </a:r>
                      <a:endParaRPr lang="ru-RU" sz="6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6" action="ppaction://hlinksldjump"/>
                        </a:rPr>
                        <a:t>2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7" action="ppaction://hlinksldjump"/>
                        </a:rPr>
                        <a:t>2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8" action="ppaction://hlinksldjump"/>
                        </a:rPr>
                        <a:t>2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9" action="ppaction://hlinksldjump"/>
                        </a:rPr>
                        <a:t>2</a:t>
                      </a:r>
                      <a:endParaRPr lang="ru-RU" sz="6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0" action="ppaction://hlinksldjump"/>
                        </a:rPr>
                        <a:t>3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1" action="ppaction://hlinksldjump"/>
                        </a:rPr>
                        <a:t>3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2" action="ppaction://hlinksldjump"/>
                        </a:rPr>
                        <a:t>3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3" action="ppaction://hlinksldjump"/>
                        </a:rPr>
                        <a:t>3</a:t>
                      </a:r>
                      <a:endParaRPr lang="ru-RU" sz="6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4" action="ppaction://hlinksldjump"/>
                        </a:rPr>
                        <a:t>4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5" action="ppaction://hlinksldjump"/>
                        </a:rPr>
                        <a:t>4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6" action="ppaction://hlinksldjump"/>
                        </a:rPr>
                        <a:t>4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7" action="ppaction://hlinksldjump"/>
                        </a:rPr>
                        <a:t>4</a:t>
                      </a:r>
                      <a:endParaRPr lang="ru-RU" sz="6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8" action="ppaction://hlinksldjump"/>
                        </a:rPr>
                        <a:t>5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9" action="ppaction://hlinksldjump"/>
                        </a:rPr>
                        <a:t>5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4</a:t>
            </a:r>
            <a:r>
              <a:rPr lang="ru-RU" b="1" dirty="0" smtClean="0">
                <a:solidFill>
                  <a:srgbClr val="0070C0"/>
                </a:solidFill>
              </a:rPr>
              <a:t> вопрос ( 100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800" b="1" dirty="0" smtClean="0">
                <a:solidFill>
                  <a:srgbClr val="7030A0"/>
                </a:solidFill>
              </a:rPr>
              <a:t>Складывать расходы и доходы нельзя.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Доходы равны расходам.</a:t>
            </a:r>
          </a:p>
          <a:p>
            <a:pPr algn="ctr">
              <a:buNone/>
            </a:pPr>
            <a:endParaRPr lang="ru-RU" sz="4800" b="1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48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7030A0"/>
                </a:solidFill>
                <a:hlinkClick r:id="rId2" action="ppaction://hlinksldjump"/>
              </a:rPr>
              <a:t>задания</a:t>
            </a:r>
            <a:endParaRPr lang="ru-RU" sz="4800" b="1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F2E92"/>
                </a:solidFill>
              </a:rPr>
              <a:t>5 вопрос (100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   5 руб.</a:t>
            </a:r>
          </a:p>
          <a:p>
            <a:pPr algn="ctr">
              <a:buNone/>
            </a:pPr>
            <a:endParaRPr lang="ru-RU" sz="8000" b="1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7030A0"/>
                </a:solidFill>
                <a:hlinkClick r:id="rId2" action="ppaction://hlinksldjump"/>
              </a:rPr>
              <a:t>задания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 вопрос (150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6600" b="1" dirty="0" smtClean="0">
                <a:solidFill>
                  <a:srgbClr val="7030A0"/>
                </a:solidFill>
              </a:rPr>
              <a:t>13 задач правильно, 7 – неправильно</a:t>
            </a:r>
          </a:p>
          <a:p>
            <a:pPr algn="ctr">
              <a:buNone/>
            </a:pPr>
            <a:endParaRPr lang="ru-RU" sz="6600" b="1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hlinkClick r:id="rId2" action="ppaction://hlinksldjump"/>
              </a:rPr>
              <a:t>задания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2 вопрос (150 руб.)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7030A0"/>
                </a:solidFill>
              </a:rPr>
              <a:t>50 к. за стакан</a:t>
            </a:r>
            <a:endParaRPr lang="ru-RU" sz="6600" b="1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66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6600" b="1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задания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3 вопрос (150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1) чистка картофеля, 2) варка картофеля, в то же время: приготовление котлет, жарение котлет, мытье овощей и резка, 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3) приготовление пюре, и 4)накрывание на стол.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hlinkClick r:id="rId2" action="ppaction://hlinksldjump"/>
              </a:rPr>
              <a:t>задания</a:t>
            </a:r>
            <a:endParaRPr lang="ru-RU" sz="4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4 вопрос (150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 </a:t>
            </a:r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У 1-го – 8р., у 2-го – 12р., </a:t>
            </a:r>
          </a:p>
          <a:p>
            <a:pPr>
              <a:buNone/>
            </a:pPr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у 3-го – 5р., у 4-го – 20р.</a:t>
            </a:r>
          </a:p>
          <a:p>
            <a:pPr>
              <a:buNone/>
            </a:pPr>
            <a:endParaRPr lang="ru-RU" sz="54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sz="5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ru-RU" sz="3500" b="1" dirty="0" smtClean="0">
                <a:solidFill>
                  <a:schemeClr val="accent4">
                    <a:lumMod val="50000"/>
                  </a:schemeClr>
                </a:solidFill>
                <a:hlinkClick r:id="rId2" action="ppaction://hlinksldjump"/>
              </a:rPr>
              <a:t>задания</a:t>
            </a:r>
            <a:endParaRPr lang="ru-RU" sz="35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1 вопрос (200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7030A0"/>
                </a:solidFill>
              </a:rPr>
              <a:t>Второй.</a:t>
            </a:r>
          </a:p>
          <a:p>
            <a:pPr algn="ctr">
              <a:buNone/>
            </a:pPr>
            <a:endParaRPr lang="ru-RU" sz="6000" b="1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6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hlinkClick r:id="rId2" action="ppaction://hlinksldjump"/>
              </a:rPr>
              <a:t>задания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2 вопрос (200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7030A0"/>
                </a:solidFill>
              </a:rPr>
              <a:t>    525 тыс.руб.</a:t>
            </a:r>
          </a:p>
          <a:p>
            <a:pPr algn="ctr">
              <a:buNone/>
            </a:pPr>
            <a:endParaRPr lang="ru-RU" sz="7200" b="1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hlinkClick r:id="rId2" action="ppaction://hlinksldjump"/>
              </a:rPr>
              <a:t>задания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3 вопрос (200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 около 805 тыс. </a:t>
            </a:r>
            <a:r>
              <a:rPr lang="ru-RU" sz="5400" b="1" dirty="0" err="1" smtClean="0">
                <a:solidFill>
                  <a:srgbClr val="7030A0"/>
                </a:solidFill>
              </a:rPr>
              <a:t>руб</a:t>
            </a:r>
            <a:endParaRPr lang="ru-RU" sz="5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5400" b="1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5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  <a:hlinkClick r:id="rId2" action="ppaction://hlinksldjump"/>
              </a:rPr>
              <a:t>задания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4</a:t>
            </a:r>
            <a:r>
              <a:rPr lang="ru-RU" b="1" dirty="0" smtClean="0">
                <a:solidFill>
                  <a:srgbClr val="C00000"/>
                </a:solidFill>
              </a:rPr>
              <a:t> вопрос (200 руб.)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rgbClr val="7030A0"/>
                </a:solidFill>
              </a:rPr>
              <a:t>655 350 руб.</a:t>
            </a:r>
          </a:p>
          <a:p>
            <a:pPr algn="ctr">
              <a:buNone/>
            </a:pPr>
            <a:endParaRPr lang="ru-RU" sz="8000" b="1" dirty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sz="80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900" b="1" dirty="0" smtClean="0">
                <a:solidFill>
                  <a:srgbClr val="7030A0"/>
                </a:solidFill>
                <a:hlinkClick r:id="rId2" action="ppaction://hlinksldjump"/>
              </a:rPr>
              <a:t>задания</a:t>
            </a:r>
            <a:endParaRPr lang="ru-RU" sz="39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1 вопрос (50руб)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b="1" dirty="0" smtClean="0"/>
              <a:t>Мастерица связала свитер и продала его за 100р. Какую прибыль она получила, если на свитер пошло три мотка по 20 р. За моток, а на украшение свитера понадобился бисер стоимостью 10р.?</a:t>
            </a:r>
            <a:r>
              <a:rPr lang="ru-RU" sz="4000" b="1" dirty="0" smtClean="0">
                <a:hlinkClick r:id="rId3" action="ppaction://hlinksldjump"/>
              </a:rPr>
              <a:t>задания</a:t>
            </a:r>
            <a:r>
              <a:rPr lang="ru-RU" sz="4000" b="1" dirty="0" smtClean="0"/>
              <a:t>                          </a:t>
            </a:r>
            <a:r>
              <a:rPr lang="ru-RU" sz="4000" b="1" dirty="0" smtClean="0">
                <a:hlinkClick r:id="rId4" action="ppaction://hlinksldjump"/>
              </a:rPr>
              <a:t>ответ 1</a:t>
            </a:r>
            <a:endParaRPr lang="ru-RU" sz="40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668344" y="623731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cmd type="call" cmd="playFrom(30)">
                                      <p:cBhvr>
                                        <p:cTn id="6" dur="457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Успешный бизнесм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063156"/>
            <a:ext cx="4176464" cy="57948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6" y="332656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Успешный бизнесмен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2 вопрос ( 50 руб.)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    Два бизнесмена поспорили: кто получит больше прибыли. Один выручил от продажи своих товаров 5000 руб., а его расходы составили 3000 </a:t>
            </a:r>
            <a:r>
              <a:rPr lang="ru-RU" sz="4000" b="1" dirty="0" err="1" smtClean="0"/>
              <a:t>руб</a:t>
            </a:r>
            <a:r>
              <a:rPr lang="ru-RU" sz="4000" b="1" dirty="0" smtClean="0"/>
              <a:t> Другой наторговал на 1000 руб. меньше, но и затратил своих денег всего 2000 руб. Кто </a:t>
            </a:r>
            <a:r>
              <a:rPr lang="ru-RU" sz="4000" b="1" dirty="0" err="1" smtClean="0"/>
              <a:t>выиграл?</a:t>
            </a:r>
            <a:r>
              <a:rPr lang="ru-RU" sz="1400" b="1" dirty="0" err="1" smtClean="0">
                <a:hlinkClick r:id="rId3" action="ppaction://hlinksldjump"/>
              </a:rPr>
              <a:t>задания</a:t>
            </a:r>
            <a:r>
              <a:rPr lang="ru-RU" sz="1400" b="1" dirty="0" smtClean="0"/>
              <a:t>                  </a:t>
            </a:r>
          </a:p>
          <a:p>
            <a:pPr algn="r">
              <a:buNone/>
            </a:pPr>
            <a:r>
              <a:rPr lang="ru-RU" sz="1400" b="1" dirty="0" smtClean="0">
                <a:hlinkClick r:id="rId4" action="ppaction://hlinksldjump"/>
              </a:rPr>
              <a:t>ответ</a:t>
            </a:r>
            <a:r>
              <a:rPr lang="ru-RU" sz="1400" b="1" dirty="0" smtClean="0"/>
              <a:t>          </a:t>
            </a:r>
            <a:endParaRPr lang="ru-RU" sz="14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524328" y="609329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cmd type="call" cmd="playFrom(30)">
                                      <p:cBhvr>
                                        <p:cTn id="6" dur="457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3 вопрос (50 руб.)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dirty="0" smtClean="0"/>
              <a:t>Костюм стоит 110 долларов. Сколько франков надо заплатить за этот костюм, если курс франка по отношению к доллару составляет 5,5? Т.е.</a:t>
            </a:r>
            <a:endParaRPr lang="ru-RU" sz="4400" b="1" smtClean="0"/>
          </a:p>
          <a:p>
            <a:pPr>
              <a:buNone/>
            </a:pPr>
            <a:r>
              <a:rPr lang="ru-RU" sz="4400" b="1" smtClean="0"/>
              <a:t> </a:t>
            </a:r>
            <a:r>
              <a:rPr lang="ru-RU" sz="4400" b="1" dirty="0" smtClean="0"/>
              <a:t>1 доллар=5,5франков.</a:t>
            </a:r>
          </a:p>
          <a:p>
            <a:pPr>
              <a:buNone/>
            </a:pPr>
            <a:r>
              <a:rPr lang="ru-RU" sz="2000" b="1" dirty="0" smtClean="0">
                <a:hlinkClick r:id="rId3" action="ppaction://hlinksldjump"/>
              </a:rPr>
              <a:t>Задания</a:t>
            </a:r>
            <a:r>
              <a:rPr lang="ru-RU" sz="2000" b="1" dirty="0" smtClean="0"/>
              <a:t>                                                                                                 </a:t>
            </a:r>
            <a:r>
              <a:rPr lang="ru-RU" sz="2000" b="1" dirty="0" smtClean="0">
                <a:hlinkClick r:id="rId4" action="ppaction://hlinksldjump"/>
              </a:rPr>
              <a:t>ответ</a:t>
            </a:r>
            <a:endParaRPr lang="ru-RU" sz="20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172400" y="616530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cmd type="call" cmd="playFrom(30)">
                                      <p:cBhvr>
                                        <p:cTn id="6" dur="457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4 вопрос (50 руб.)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800" b="1" dirty="0" smtClean="0"/>
              <a:t>Два друга решили заработать. Они купили в киоске 100 газет по 3 р. За газету и стали продавать их по 5 р. За штуку. Какой доход получат ребята, когда продадут все газеты?</a:t>
            </a:r>
          </a:p>
          <a:p>
            <a:pPr>
              <a:buNone/>
            </a:pPr>
            <a:r>
              <a:rPr lang="ru-RU" sz="2600" b="1" dirty="0" smtClean="0">
                <a:hlinkClick r:id="rId3" action="ppaction://hlinksldjump"/>
              </a:rPr>
              <a:t>Задания</a:t>
            </a:r>
            <a:r>
              <a:rPr lang="ru-RU" sz="2600" b="1" dirty="0" smtClean="0"/>
              <a:t>                                                                                     </a:t>
            </a:r>
            <a:r>
              <a:rPr lang="ru-RU" sz="2600" b="1" dirty="0" smtClean="0">
                <a:hlinkClick r:id="rId4" action="ppaction://hlinksldjump"/>
              </a:rPr>
              <a:t>ответ</a:t>
            </a:r>
            <a:r>
              <a:rPr lang="ru-RU" sz="2600" b="1" dirty="0" smtClean="0"/>
              <a:t> </a:t>
            </a:r>
            <a:endParaRPr lang="ru-RU" sz="26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372200" y="551723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cmd type="call" cmd="playFrom(30)">
                                      <p:cBhvr>
                                        <p:cTn id="6" dur="457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5 вопрос (50 руб.)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dirty="0" smtClean="0"/>
              <a:t>Один отец дал своему сыну 150 р., а другой своему – 100р. Оказалось, однако, что оба сына вместе увеличили капитал только на 150 р. Чем это объяснить?</a:t>
            </a:r>
          </a:p>
          <a:p>
            <a:pPr>
              <a:buNone/>
            </a:pPr>
            <a:r>
              <a:rPr lang="ru-RU" sz="2400" b="1" dirty="0" smtClean="0">
                <a:hlinkClick r:id="rId3" action="ppaction://hlinksldjump"/>
              </a:rPr>
              <a:t>Задания</a:t>
            </a:r>
            <a:r>
              <a:rPr lang="ru-RU" sz="2400" b="1" dirty="0" smtClean="0"/>
              <a:t>                                                                           </a:t>
            </a:r>
            <a:r>
              <a:rPr lang="ru-RU" sz="2400" b="1" dirty="0" smtClean="0">
                <a:hlinkClick r:id="rId4" action="ppaction://hlinksldjump"/>
              </a:rPr>
              <a:t>ответ</a:t>
            </a:r>
            <a:endParaRPr lang="ru-RU" sz="24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6444208" y="587727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cmd type="call" cmd="playFrom(30)">
                                      <p:cBhvr>
                                        <p:cTn id="6" dur="457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3F2E92"/>
                </a:solidFill>
              </a:rPr>
              <a:t>1 вопрос (100 руб.)</a:t>
            </a:r>
            <a:endParaRPr lang="ru-RU" b="1" dirty="0">
              <a:solidFill>
                <a:srgbClr val="3F2E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b="1" dirty="0" smtClean="0"/>
              <a:t>Коля печет пирожки и продает их на рынке. В первый день он продал 100 пирожков по цене 1р. За один пирожок. На следующий день он снизил цену на 10% и продал 110 пирожков. В какой день он заработал больше денег?</a:t>
            </a:r>
          </a:p>
          <a:p>
            <a:pPr>
              <a:buNone/>
            </a:pPr>
            <a:r>
              <a:rPr lang="ru-RU" sz="2400" b="1" dirty="0" smtClean="0">
                <a:hlinkClick r:id="rId3" action="ppaction://hlinksldjump"/>
              </a:rPr>
              <a:t>Задания</a:t>
            </a:r>
            <a:r>
              <a:rPr lang="ru-RU" sz="2400" b="1" dirty="0" smtClean="0"/>
              <a:t>                                                                        </a:t>
            </a:r>
            <a:r>
              <a:rPr lang="ru-RU" sz="2400" b="1" dirty="0" smtClean="0">
                <a:hlinkClick r:id="rId4" action="ppaction://hlinksldjump"/>
              </a:rPr>
              <a:t>ответ</a:t>
            </a:r>
            <a:endParaRPr lang="ru-RU" sz="2400" b="1" dirty="0"/>
          </a:p>
        </p:txBody>
      </p:sp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5220072" y="587727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60000"/>
                                  </p:stCondLst>
                                  <p:childTnLst>
                                    <p:cmd type="call" cmd="playFrom(60)">
                                      <p:cBhvr>
                                        <p:cTn id="6" dur="157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1475</Words>
  <Application>Microsoft Office PowerPoint</Application>
  <PresentationFormat>Экран (4:3)</PresentationFormat>
  <Paragraphs>220</Paragraphs>
  <Slides>40</Slides>
  <Notes>0</Notes>
  <HiddenSlides>0</HiddenSlides>
  <MMClips>18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3" baseType="lpstr">
      <vt:lpstr>Arial</vt:lpstr>
      <vt:lpstr>Calibri</vt:lpstr>
      <vt:lpstr>Тема Office</vt:lpstr>
      <vt:lpstr>Игра «МАТЕМАТИК – БИЗНЕСМЕН».</vt:lpstr>
      <vt:lpstr>Правила игры.</vt:lpstr>
      <vt:lpstr>Презентация PowerPoint</vt:lpstr>
      <vt:lpstr>1 вопрос (50руб)</vt:lpstr>
      <vt:lpstr>2 вопрос ( 50 руб.)</vt:lpstr>
      <vt:lpstr>3 вопрос (50 руб.)</vt:lpstr>
      <vt:lpstr>4 вопрос (50 руб.)</vt:lpstr>
      <vt:lpstr>5 вопрос (50 руб.)</vt:lpstr>
      <vt:lpstr>1 вопрос (100 руб.)</vt:lpstr>
      <vt:lpstr>2 вопрос (100 руб.)</vt:lpstr>
      <vt:lpstr>3 вопрос ( 100 руб.)</vt:lpstr>
      <vt:lpstr>4вопрос (100руб.)</vt:lpstr>
      <vt:lpstr>5 вопрос (100 руб.)</vt:lpstr>
      <vt:lpstr>1 вопрос (150 руб.)</vt:lpstr>
      <vt:lpstr>2 вопрос (150 руб.)</vt:lpstr>
      <vt:lpstr>3 вопрос (150 руб.)задания      ответ</vt:lpstr>
      <vt:lpstr>4 вопрос (150 руб.)</vt:lpstr>
      <vt:lpstr>1 вопрос (200 руб.)</vt:lpstr>
      <vt:lpstr>1 вопрос (50руб)</vt:lpstr>
      <vt:lpstr>2 вопрос (200 руб.)</vt:lpstr>
      <vt:lpstr>3 вопрос (200 руб.)</vt:lpstr>
      <vt:lpstr>4 вопрос (200 руб.)</vt:lpstr>
      <vt:lpstr>2 вопрос ( 50 руб.)</vt:lpstr>
      <vt:lpstr>3 вопрос (50 руб.)</vt:lpstr>
      <vt:lpstr>4 вопрос (50 руб.)</vt:lpstr>
      <vt:lpstr>5 вопрос (50 руб.)</vt:lpstr>
      <vt:lpstr>1 вопрос (100 руб.)</vt:lpstr>
      <vt:lpstr>2 вопрос (100 руб.)</vt:lpstr>
      <vt:lpstr>3 вопрос ( 100 руб.)</vt:lpstr>
      <vt:lpstr>4 вопрос ( 100 руб.)</vt:lpstr>
      <vt:lpstr>5 вопрос (100 руб.)</vt:lpstr>
      <vt:lpstr>1 вопрос (150 руб.)</vt:lpstr>
      <vt:lpstr>2 вопрос (150 руб.)</vt:lpstr>
      <vt:lpstr>3 вопрос (150 руб.)</vt:lpstr>
      <vt:lpstr>4 вопрос (150 руб.)</vt:lpstr>
      <vt:lpstr>1 вопрос (200 руб.)</vt:lpstr>
      <vt:lpstr>2 вопрос (200 руб.)</vt:lpstr>
      <vt:lpstr>3 вопрос (200 руб.)</vt:lpstr>
      <vt:lpstr>4 вопрос (200 руб.)</vt:lpstr>
      <vt:lpstr>Презентация PowerPoint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«МАТЕМАТИК – БИЗНЕСМЕН».</dc:title>
  <dc:creator>Ты кто</dc:creator>
  <cp:lastModifiedBy>Ольга Федотова</cp:lastModifiedBy>
  <cp:revision>22</cp:revision>
  <dcterms:created xsi:type="dcterms:W3CDTF">2011-11-23T16:00:16Z</dcterms:created>
  <dcterms:modified xsi:type="dcterms:W3CDTF">2017-01-29T16:09:26Z</dcterms:modified>
</cp:coreProperties>
</file>